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j8VJFKdA193/W2wreVBhG3/jxa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o de Títu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/>
          <p:nvPr/>
        </p:nvSpPr>
        <p:spPr>
          <a:xfrm>
            <a:off x="920837" y="1346947"/>
            <a:ext cx="10222992" cy="80686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0"/>
          <p:cNvSpPr/>
          <p:nvPr/>
        </p:nvSpPr>
        <p:spPr>
          <a:xfrm>
            <a:off x="920837" y="4299691"/>
            <a:ext cx="10222992" cy="80686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0"/>
          <p:cNvSpPr/>
          <p:nvPr/>
        </p:nvSpPr>
        <p:spPr>
          <a:xfrm>
            <a:off x="920837" y="1484775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20"/>
          <p:cNvGrpSpPr/>
          <p:nvPr/>
        </p:nvGrpSpPr>
        <p:grpSpPr>
          <a:xfrm>
            <a:off x="9649215" y="4068924"/>
            <a:ext cx="1080903" cy="1080903"/>
            <a:chOff x="9649215" y="4068924"/>
            <a:chExt cx="1080903" cy="1080903"/>
          </a:xfrm>
        </p:grpSpPr>
        <p:sp>
          <p:nvSpPr>
            <p:cNvPr id="19" name="Google Shape;19;p20"/>
            <p:cNvSpPr/>
            <p:nvPr/>
          </p:nvSpPr>
          <p:spPr>
            <a:xfrm>
              <a:off x="9649215" y="4068924"/>
              <a:ext cx="1080903" cy="10809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0"/>
            <p:cNvSpPr/>
            <p:nvPr/>
          </p:nvSpPr>
          <p:spPr>
            <a:xfrm>
              <a:off x="9757306" y="4177015"/>
              <a:ext cx="864720" cy="8647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1;p20"/>
          <p:cNvSpPr txBox="1">
            <a:spLocks noGrp="1"/>
          </p:cNvSpPr>
          <p:nvPr>
            <p:ph type="ctrTitle"/>
          </p:nvPr>
        </p:nvSpPr>
        <p:spPr>
          <a:xfrm>
            <a:off x="1051560" y="1432224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Rockwell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1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ldNum" idx="12"/>
          </p:nvPr>
        </p:nvSpPr>
        <p:spPr>
          <a:xfrm>
            <a:off x="9592732" y="4289331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body" idx="1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9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9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 txBox="1">
            <a:spLocks noGrp="1"/>
          </p:cNvSpPr>
          <p:nvPr>
            <p:ph type="title"/>
          </p:nvPr>
        </p:nvSpPr>
        <p:spPr>
          <a:xfrm rot="5400000">
            <a:off x="7181853" y="2076446"/>
            <a:ext cx="5638803" cy="255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0"/>
          <p:cNvSpPr txBox="1">
            <a:spLocks noGrp="1"/>
          </p:cNvSpPr>
          <p:nvPr>
            <p:ph type="body" idx="1"/>
          </p:nvPr>
        </p:nvSpPr>
        <p:spPr>
          <a:xfrm rot="5400000">
            <a:off x="2000250" y="-400051"/>
            <a:ext cx="5638803" cy="750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0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0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Objeto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cção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/>
          <p:nvPr/>
        </p:nvSpPr>
        <p:spPr>
          <a:xfrm>
            <a:off x="0" y="4917990"/>
            <a:ext cx="12191996" cy="1940009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2167127" y="1225296"/>
            <a:ext cx="9281160" cy="352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Rockwell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dt" idx="10"/>
          </p:nvPr>
        </p:nvSpPr>
        <p:spPr>
          <a:xfrm>
            <a:off x="8593668" y="6272783"/>
            <a:ext cx="2644307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ftr" idx="11"/>
          </p:nvPr>
        </p:nvSpPr>
        <p:spPr>
          <a:xfrm>
            <a:off x="2182709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22"/>
          <p:cNvGrpSpPr/>
          <p:nvPr/>
        </p:nvGrpSpPr>
        <p:grpSpPr>
          <a:xfrm>
            <a:off x="897401" y="2325849"/>
            <a:ext cx="1080903" cy="1080903"/>
            <a:chOff x="897401" y="2325849"/>
            <a:chExt cx="1080903" cy="1080903"/>
          </a:xfrm>
        </p:grpSpPr>
        <p:sp>
          <p:nvSpPr>
            <p:cNvPr id="39" name="Google Shape;39;p22"/>
            <p:cNvSpPr/>
            <p:nvPr/>
          </p:nvSpPr>
          <p:spPr>
            <a:xfrm>
              <a:off x="897401" y="2325849"/>
              <a:ext cx="1080903" cy="10809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2"/>
            <p:cNvSpPr/>
            <p:nvPr/>
          </p:nvSpPr>
          <p:spPr>
            <a:xfrm>
              <a:off x="1005492" y="2433940"/>
              <a:ext cx="864720" cy="8647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22"/>
          <p:cNvSpPr txBox="1">
            <a:spLocks noGrp="1"/>
          </p:cNvSpPr>
          <p:nvPr>
            <p:ph type="sldNum" idx="12"/>
          </p:nvPr>
        </p:nvSpPr>
        <p:spPr>
          <a:xfrm>
            <a:off x="843698" y="2506132"/>
            <a:ext cx="1188299" cy="720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1"/>
          </p:nvPr>
        </p:nvSpPr>
        <p:spPr>
          <a:xfrm>
            <a:off x="1069848" y="2194560"/>
            <a:ext cx="4754880" cy="397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2"/>
          </p:nvPr>
        </p:nvSpPr>
        <p:spPr>
          <a:xfrm>
            <a:off x="6364224" y="2194560"/>
            <a:ext cx="4754880" cy="397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body" idx="1"/>
          </p:nvPr>
        </p:nvSpPr>
        <p:spPr>
          <a:xfrm>
            <a:off x="1066803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2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body" idx="4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údo com Legenda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 rotWithShape="1">
            <a:blip r:embed="rId2">
              <a:alphaModFix amt="60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838203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27"/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75" name="Google Shape;75;p27"/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7"/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m com Legenda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 rotWithShape="1">
            <a:blip r:embed="rId2">
              <a:alphaModFix amt="60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8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pic" idx="2"/>
          </p:nvPr>
        </p:nvSpPr>
        <p:spPr>
          <a:xfrm>
            <a:off x="0" y="0"/>
            <a:ext cx="8303739" cy="6858000"/>
          </a:xfrm>
          <a:prstGeom prst="rect">
            <a:avLst/>
          </a:prstGeom>
          <a:solidFill>
            <a:srgbClr val="E1E0E0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body" idx="1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28"/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85" name="Google Shape;85;p28"/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8"/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28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 sz="54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 sz="1100" b="0" i="0" u="none" strike="noStrike" cap="none">
                <a:solidFill>
                  <a:srgbClr val="696464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 sz="1100" b="0" i="0" u="none" strike="noStrike" cap="none">
                <a:solidFill>
                  <a:srgbClr val="696464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0" name="Google Shape;10;p19"/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11" name="Google Shape;11;p19"/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1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9"/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19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1051560" y="1432224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Rockwell"/>
              <a:buNone/>
            </a:pPr>
            <a:r>
              <a:rPr lang="pt-PT" dirty="0">
                <a:solidFill>
                  <a:srgbClr val="FFC000"/>
                </a:solidFill>
              </a:rPr>
              <a:t>MINI PROJETO VI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HEATMAP</a:t>
            </a:r>
            <a:endParaRPr/>
          </a:p>
        </p:txBody>
      </p:sp>
      <p:pic>
        <p:nvPicPr>
          <p:cNvPr id="153" name="Google Shape;153;p9" descr="Uma imagem com texto&#10;&#10;Descrição gerada automa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8690" y="2131683"/>
            <a:ext cx="5924658" cy="375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CAFE660-F77C-49C6-8894-5DFE6ED34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861" y="8825"/>
            <a:ext cx="5404139" cy="33256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BAR CHART</a:t>
            </a:r>
            <a:endParaRPr/>
          </a:p>
        </p:txBody>
      </p:sp>
      <p:pic>
        <p:nvPicPr>
          <p:cNvPr id="159" name="Google Shape;15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453" y="698809"/>
            <a:ext cx="6791325" cy="38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arcador de Posição de Conteúdo 4" descr="Uma imagem com texto, quadro branco, desenho&#10;&#10;Descrição gerada automaticamente">
            <a:extLst>
              <a:ext uri="{FF2B5EF4-FFF2-40B4-BE49-F238E27FC236}">
                <a16:creationId xmlns:a16="http://schemas.microsoft.com/office/drawing/2014/main" id="{B333BA7C-9BAC-4EFC-B839-67C930718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52" y="2646671"/>
            <a:ext cx="5685020" cy="2781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FEEDBACK</a:t>
            </a:r>
            <a:endParaRPr/>
          </a:p>
        </p:txBody>
      </p:sp>
      <p:sp>
        <p:nvSpPr>
          <p:cNvPr id="165" name="Google Shape;165;p11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pt-PT"/>
              <a:t>Obtivemos muito feedback útil depois das discussões com os nossos colegas.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Tanto de correções e mudanças, como de visualizações e funcionalidades novas.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Alguns exemplos: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Opção de comparar individualmente de forma visual 2 filmes ou estúdios;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Visualização da distribuição dos subgéneros por género;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Possibilidade de escolha de um range de anos no bar chart dos géneros por ano;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Opção de fazer toggle da linha média no scatter plot combinado;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Opção de ver mais dados simples em geral.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IMPACTO DO FEEDBACK</a:t>
            </a:r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pt-PT" dirty="0"/>
              <a:t>Ficámos com a ideia de que no geral, as nossas visualizações eram adequadas, mas como foi sugerido, abandonámos a ideia do </a:t>
            </a:r>
            <a:r>
              <a:rPr lang="pt-PT" dirty="0" err="1"/>
              <a:t>line</a:t>
            </a:r>
            <a:r>
              <a:rPr lang="pt-PT" dirty="0"/>
              <a:t> </a:t>
            </a:r>
            <a:r>
              <a:rPr lang="pt-PT" dirty="0" err="1"/>
              <a:t>graph</a:t>
            </a:r>
            <a:r>
              <a:rPr lang="pt-PT" dirty="0"/>
              <a:t> pela sua semelhança ao </a:t>
            </a:r>
            <a:r>
              <a:rPr lang="pt-PT" dirty="0" err="1"/>
              <a:t>combined</a:t>
            </a:r>
            <a:r>
              <a:rPr lang="pt-PT" dirty="0"/>
              <a:t> </a:t>
            </a:r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que pareceu mais interessante.</a:t>
            </a:r>
          </a:p>
          <a:p>
            <a:r>
              <a:rPr lang="pt-PT" dirty="0"/>
              <a:t>Decidimos implementar algumas das sugestões dos nossos colegas, especialmente no que toca a melhoramentos de visualizações que já tínhamos em mente.</a:t>
            </a:r>
          </a:p>
          <a:p>
            <a:r>
              <a:rPr lang="pt-PT" dirty="0"/>
              <a:t>Decidimos não avançar com algumas ideias como a distribuição de subgéneros por género pois existem muitas entradas em falta no que toca a subgéneros no nosso </a:t>
            </a:r>
            <a:r>
              <a:rPr lang="pt-PT" dirty="0" err="1"/>
              <a:t>dataset</a:t>
            </a:r>
            <a:r>
              <a:rPr lang="pt-PT" dirty="0"/>
              <a:t>.</a:t>
            </a:r>
          </a:p>
          <a:p>
            <a:pPr marL="182880" lvl="0" indent="-7492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PROBLEMAS SURGIDOS</a:t>
            </a:r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pt-PT" dirty="0"/>
              <a:t>Após uma análise mais profunda dos nossos dados, identificámos alguns problemas, tanto na forma de dados em falta, como de dados errados.</a:t>
            </a:r>
            <a:endParaRPr dirty="0"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pt-PT" dirty="0"/>
              <a:t>Nomeadamente, de 2015 a 2018 as entradas têm vários valores que verificámos errados. Isto porque o </a:t>
            </a:r>
            <a:r>
              <a:rPr lang="pt-PT" dirty="0" err="1"/>
              <a:t>dataset</a:t>
            </a:r>
            <a:r>
              <a:rPr lang="pt-PT" dirty="0"/>
              <a:t> original continha apenas dados de 1975-2014 e os outros foram adicionados posteriormente, provavelmente de uma fonte menos fidedigna.</a:t>
            </a:r>
            <a:endParaRPr dirty="0"/>
          </a:p>
          <a:p>
            <a:pPr marL="182880" lvl="0" indent="-7492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4"/>
          <p:cNvSpPr txBox="1"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ckwell"/>
              <a:buNone/>
            </a:pPr>
            <a:r>
              <a:rPr lang="pt-PT" sz="4000"/>
              <a:t>DATASET NOVO</a:t>
            </a:r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body" idx="1"/>
          </p:nvPr>
        </p:nvSpPr>
        <p:spPr>
          <a:xfrm>
            <a:off x="1008184" y="1459906"/>
            <a:ext cx="10175630" cy="1969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pt-PT"/>
              <a:t>Felizmente, encontrámos um novo dataset bastante semelhante, com vários valores corrigidos.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Este dataset contém entradas de 1977-2019, com todos os atributos que o antigo tinha, e ainda mais alguns (budget do filme e dinheiro </a:t>
            </a:r>
            <a:r>
              <a:rPr lang="pt-PT" u="sng"/>
              <a:t>gerado</a:t>
            </a:r>
            <a:r>
              <a:rPr lang="pt-PT"/>
              <a:t> domesticamente).</a:t>
            </a:r>
            <a:endParaRPr/>
          </a:p>
        </p:txBody>
      </p:sp>
      <p:pic>
        <p:nvPicPr>
          <p:cNvPr id="185" name="Google Shape;185;p14" descr="Uma imagem com quadro de resultados, texto, monitor, ecrã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154" y="3566175"/>
            <a:ext cx="10515595" cy="1577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NOVA PROTOTIPAGEM</a:t>
            </a:r>
            <a:endParaRPr/>
          </a:p>
        </p:txBody>
      </p:sp>
      <p:sp>
        <p:nvSpPr>
          <p:cNvPr id="191" name="Google Shape;191;p15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pt-PT"/>
              <a:t>Com estes campos novos, surgiram ideias de visualizações novas,  que achámos interessantes e pedimos feedback de novo sobre as mesmas, que acabou por ser bastante positivo.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STACKED AREA CHART</a:t>
            </a:r>
            <a:endParaRPr/>
          </a:p>
        </p:txBody>
      </p:sp>
      <p:pic>
        <p:nvPicPr>
          <p:cNvPr id="4" name="Marcador de Posição de Conteúdo 4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D9BF2E29-8DFB-41D9-AEA1-9C71A3E86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30" y="1847523"/>
            <a:ext cx="7549614" cy="3346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5CE485D-CCC2-4A68-AD64-A95D9C492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144" y="2335098"/>
            <a:ext cx="4371975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STACKED BAR CHART</a:t>
            </a:r>
            <a:endParaRPr/>
          </a:p>
        </p:txBody>
      </p:sp>
      <p:pic>
        <p:nvPicPr>
          <p:cNvPr id="203" name="Google Shape;203;p17" descr="Uma imagem com texto, quadro branco&#10;&#10;Descrição gerada automa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76076" y="2139754"/>
            <a:ext cx="9846197" cy="40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996C32B-8DCD-41D3-AA08-6E7C48B44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50" y="120650"/>
            <a:ext cx="3333750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CONCLUSÃO</a:t>
            </a:r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pt-PT" dirty="0"/>
              <a:t>O nosso </a:t>
            </a:r>
            <a:r>
              <a:rPr lang="pt-PT" dirty="0" err="1"/>
              <a:t>dataset</a:t>
            </a:r>
            <a:r>
              <a:rPr lang="pt-PT" dirty="0"/>
              <a:t> tem muito potencial para vastos tipos de visualizações diferentes, mas decidimos por fim, explorar as visualizações que tentam representar fenómenos mais interessantes e que receberam o melhor feedback: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 dirty="0"/>
              <a:t>	</a:t>
            </a:r>
            <a:r>
              <a:rPr lang="pt-PT" dirty="0" err="1"/>
              <a:t>combined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 dirty="0"/>
              <a:t>	</a:t>
            </a:r>
            <a:r>
              <a:rPr lang="pt-PT" dirty="0" err="1"/>
              <a:t>bubble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 dirty="0"/>
              <a:t>	</a:t>
            </a:r>
            <a:r>
              <a:rPr lang="pt-PT" dirty="0" err="1"/>
              <a:t>heatmap</a:t>
            </a:r>
            <a:r>
              <a:rPr lang="pt-PT" dirty="0"/>
              <a:t>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 dirty="0"/>
              <a:t>	</a:t>
            </a:r>
            <a:r>
              <a:rPr lang="pt-PT" dirty="0" err="1"/>
              <a:t>stacked</a:t>
            </a:r>
            <a:r>
              <a:rPr lang="pt-PT" dirty="0"/>
              <a:t> </a:t>
            </a:r>
            <a:r>
              <a:rPr lang="pt-PT" dirty="0" err="1"/>
              <a:t>area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 dirty="0"/>
              <a:t>	</a:t>
            </a:r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r>
              <a:rPr lang="pt-PT" dirty="0"/>
              <a:t>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 dirty="0"/>
              <a:t>Mas, se nos for possível, poderemos implementar algumas das outras.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ANÁLISE DOS DADOS</a:t>
            </a:r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pt-PT" dirty="0"/>
              <a:t>O nosso </a:t>
            </a:r>
            <a:r>
              <a:rPr lang="pt-PT" dirty="0" err="1"/>
              <a:t>dataset</a:t>
            </a:r>
            <a:r>
              <a:rPr lang="pt-PT" dirty="0"/>
              <a:t> contem dados sobre os 10 filmes que geraram mais dinheiro por ano desde 1975 até 2018.</a:t>
            </a:r>
          </a:p>
          <a:p>
            <a:pPr lvl="0"/>
            <a:r>
              <a:rPr lang="pt-PT" dirty="0"/>
              <a:t>Tem dados como: género, ano de lançamento, estúdio, rating de IMDB, rating de audiência, tamanho, titulo, dinheiro gerado e o </a:t>
            </a:r>
            <a:r>
              <a:rPr lang="pt-PT" dirty="0" err="1"/>
              <a:t>rank</a:t>
            </a:r>
            <a:r>
              <a:rPr lang="pt-PT" dirty="0"/>
              <a:t> no top 10 do seu ano.</a:t>
            </a:r>
          </a:p>
          <a:p>
            <a:pPr lvl="0"/>
            <a:r>
              <a:rPr lang="pt-PT" dirty="0"/>
              <a:t>Temos como objetivo ver como os diferentes dados se relacionam, que estúdios são melhores em que géneros? Como varia a duração dependendo do rating? A distribuição dos géneros ao longo dos anos? Etc.</a:t>
            </a:r>
          </a:p>
          <a:p>
            <a:r>
              <a:rPr lang="pt-PT" dirty="0"/>
              <a:t>O publico alvo deste trabalho de visualização são os fanáticos pelo cinema, assim como toda a gente com interesse nesta área.</a:t>
            </a:r>
          </a:p>
          <a:p>
            <a:pPr marL="182880" lvl="0" indent="-7492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endParaRPr dirty="0"/>
          </a:p>
        </p:txBody>
      </p:sp>
      <p:pic>
        <p:nvPicPr>
          <p:cNvPr id="111" name="Google Shape;111;p2" descr="Uma imagem com computador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b="77939"/>
          <a:stretch/>
        </p:blipFill>
        <p:spPr>
          <a:xfrm>
            <a:off x="500079" y="5276902"/>
            <a:ext cx="10717114" cy="1468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APLICAÇÃO</a:t>
            </a:r>
            <a:endParaRPr/>
          </a:p>
        </p:txBody>
      </p:sp>
      <p:sp>
        <p:nvSpPr>
          <p:cNvPr id="117" name="Google Shape;117;p3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pt-PT" dirty="0"/>
              <a:t>Decidimos usar uma estrutura simples para a aplicação, onde apenas temos uma página principal, e um  menu onde podemos selecionar as várias visualizações diferentes.</a:t>
            </a:r>
          </a:p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pt-PT" dirty="0"/>
              <a:t> Fizemos esta decisão para nos podermos focar principalmente nas visualizações, eventualmente adaptaremos a aplicação para um formato mais estético.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2097F-E8E3-46E1-8F24-2C09D506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463228-539A-436E-84E6-DD61EB5E1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985CE7-F909-4442-A035-CBE88E0A4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204" y="685800"/>
            <a:ext cx="9426804" cy="532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PROTOTIPOS DE BAIXA FIDELIDADE</a:t>
            </a:r>
            <a:endParaRPr/>
          </a:p>
        </p:txBody>
      </p:sp>
      <p:sp>
        <p:nvSpPr>
          <p:cNvPr id="123" name="Google Shape;123;p4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pt-PT"/>
              <a:t>Desenhámos os protótipos para ver no geral se era possível verificar os fenómenos que queríamos demonstrar com as nossas visualizações.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LINE GRAPH</a:t>
            </a:r>
            <a:endParaRPr/>
          </a:p>
        </p:txBody>
      </p:sp>
      <p:pic>
        <p:nvPicPr>
          <p:cNvPr id="129" name="Google Shape;1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921" y="319925"/>
            <a:ext cx="5749202" cy="303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arcador de Posição de Conteúdo 4">
            <a:extLst>
              <a:ext uri="{FF2B5EF4-FFF2-40B4-BE49-F238E27FC236}">
                <a16:creationId xmlns:a16="http://schemas.microsoft.com/office/drawing/2014/main" id="{9E2315F7-316D-44F0-9B45-5998537D8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38" y="2093976"/>
            <a:ext cx="6133106" cy="30342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22E857-E120-4958-9DF5-6E477325C308}"/>
              </a:ext>
            </a:extLst>
          </p:cNvPr>
          <p:cNvSpPr txBox="1"/>
          <p:nvPr/>
        </p:nvSpPr>
        <p:spPr>
          <a:xfrm>
            <a:off x="7060676" y="3354130"/>
            <a:ext cx="4289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BAR CHART</a:t>
            </a:r>
            <a:endParaRPr/>
          </a:p>
        </p:txBody>
      </p:sp>
      <p:pic>
        <p:nvPicPr>
          <p:cNvPr id="135" name="Google Shape;1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700" y="114361"/>
            <a:ext cx="5448300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arcador de Posição de Conteúdo 4">
            <a:extLst>
              <a:ext uri="{FF2B5EF4-FFF2-40B4-BE49-F238E27FC236}">
                <a16:creationId xmlns:a16="http://schemas.microsoft.com/office/drawing/2014/main" id="{6AE73C13-6908-4782-BD31-AC61B9E8F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78" y="3093137"/>
            <a:ext cx="7169051" cy="2745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BUBBLE CHART</a:t>
            </a:r>
            <a:endParaRPr/>
          </a:p>
        </p:txBody>
      </p:sp>
      <p:pic>
        <p:nvPicPr>
          <p:cNvPr id="141" name="Google Shape;14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79494"/>
            <a:ext cx="6033584" cy="445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arcador de Posição de Conteúdo 4">
            <a:extLst>
              <a:ext uri="{FF2B5EF4-FFF2-40B4-BE49-F238E27FC236}">
                <a16:creationId xmlns:a16="http://schemas.microsoft.com/office/drawing/2014/main" id="{5AEC786E-EEC3-4674-B31D-02526C6A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17" y="2168029"/>
            <a:ext cx="6236185" cy="3770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COMBINED SCATTER PLOT</a:t>
            </a:r>
            <a:endParaRPr/>
          </a:p>
        </p:txBody>
      </p:sp>
      <p:pic>
        <p:nvPicPr>
          <p:cNvPr id="4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EB2E51C2-FB63-4241-8DCE-22385C41F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38" y="2031149"/>
            <a:ext cx="6330065" cy="244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16C850A-437A-419B-B990-8F2FBC08C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603" y="1629918"/>
            <a:ext cx="5071227" cy="44151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po de Madeir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613</Words>
  <Application>Microsoft Office PowerPoint</Application>
  <PresentationFormat>Ecrã Panorâmico</PresentationFormat>
  <Paragraphs>50</Paragraphs>
  <Slides>19</Slides>
  <Notes>18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4" baseType="lpstr">
      <vt:lpstr>Arial</vt:lpstr>
      <vt:lpstr>Calibri</vt:lpstr>
      <vt:lpstr>Noto Sans Symbols</vt:lpstr>
      <vt:lpstr>Rockwell</vt:lpstr>
      <vt:lpstr>Tipo de Madeira</vt:lpstr>
      <vt:lpstr>MINI PROJETO VI</vt:lpstr>
      <vt:lpstr>ANÁLISE DOS DADOS</vt:lpstr>
      <vt:lpstr>APLICAÇÃO</vt:lpstr>
      <vt:lpstr>Apresentação do PowerPoint</vt:lpstr>
      <vt:lpstr>PROTOTIPOS DE BAIXA FIDELIDADE</vt:lpstr>
      <vt:lpstr>LINE GRAPH</vt:lpstr>
      <vt:lpstr>BAR CHART</vt:lpstr>
      <vt:lpstr>BUBBLE CHART</vt:lpstr>
      <vt:lpstr>COMBINED SCATTER PLOT</vt:lpstr>
      <vt:lpstr>HEATMAP</vt:lpstr>
      <vt:lpstr>BAR CHART</vt:lpstr>
      <vt:lpstr>FEEDBACK</vt:lpstr>
      <vt:lpstr>IMPACTO DO FEEDBACK</vt:lpstr>
      <vt:lpstr>PROBLEMAS SURGIDOS</vt:lpstr>
      <vt:lpstr>DATASET NOVO</vt:lpstr>
      <vt:lpstr>NOVA PROTOTIPAGEM</vt:lpstr>
      <vt:lpstr>STACKED AREA CHART</vt:lpstr>
      <vt:lpstr>STACKED BAR CHART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 MINI PROJETO VI</dc:title>
  <dc:creator>Rodrigo Ferreira</dc:creator>
  <cp:lastModifiedBy>Rodrigo Ferreira</cp:lastModifiedBy>
  <cp:revision>3</cp:revision>
  <dcterms:created xsi:type="dcterms:W3CDTF">2020-11-24T11:10:16Z</dcterms:created>
  <dcterms:modified xsi:type="dcterms:W3CDTF">2020-12-01T17:02:51Z</dcterms:modified>
</cp:coreProperties>
</file>